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slides/slide8.xml" Type="http://schemas.openxmlformats.org/officeDocument/2006/relationships/slide" Id="rId13"/><Relationship Target="theme/theme1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/>
          <p:nvPr/>
        </p:nvSpPr>
        <p:spPr>
          <a:xfrm>
            <a:off y="233279" x="372035"/>
            <a:ext cy="3330600" cx="8399999"/>
          </a:xfrm>
          <a:prstGeom prst="roundRect">
            <a:avLst>
              <a:gd fmla="val 3653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>
            <a:off y="3678300" x="372035"/>
            <a:ext cy="904800" cx="8399999"/>
          </a:xfrm>
          <a:prstGeom prst="roundRect">
            <a:avLst>
              <a:gd fmla="val 15243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473108" x="685800"/>
            <a:ext cy="28421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3896921" x="685800"/>
            <a:ext cy="460800" cx="77724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4" name="Shape 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" name="Shape 15"/>
          <p:cNvSpPr/>
          <p:nvPr/>
        </p:nvSpPr>
        <p:spPr>
          <a:xfrm>
            <a:off y="1163170" x="372035"/>
            <a:ext cy="3877800" cx="8399999"/>
          </a:xfrm>
          <a:prstGeom prst="roundRect">
            <a:avLst>
              <a:gd fmla="val 2970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 rot="10800000" flipH="1">
            <a:off y="59" x="372035"/>
            <a:ext cy="1049700" cx="8399999"/>
          </a:xfrm>
          <a:prstGeom prst="round2SameRect">
            <a:avLst>
              <a:gd fmla="val 10590" name="adj1"/>
              <a:gd fmla="val 0" name="adj2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/>
          <p:nvPr/>
        </p:nvSpPr>
        <p:spPr>
          <a:xfrm>
            <a:off y="1163170" x="372035"/>
            <a:ext cy="3877800" cx="4114800"/>
          </a:xfrm>
          <a:prstGeom prst="roundRect">
            <a:avLst>
              <a:gd fmla="val 3784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/>
          <p:nvPr/>
        </p:nvSpPr>
        <p:spPr>
          <a:xfrm rot="10800000" flipH="1">
            <a:off y="59" x="372035"/>
            <a:ext cy="1049700" cx="8399999"/>
          </a:xfrm>
          <a:prstGeom prst="round2SameRect">
            <a:avLst>
              <a:gd fmla="val 10590" name="adj1"/>
              <a:gd fmla="val 0" name="adj2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1200150" x="457200"/>
            <a:ext cy="3725699" cx="3925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/>
          <p:nvPr/>
        </p:nvSpPr>
        <p:spPr>
          <a:xfrm>
            <a:off y="1163170" x="4657164"/>
            <a:ext cy="3877800" cx="4114800"/>
          </a:xfrm>
          <a:prstGeom prst="roundRect">
            <a:avLst>
              <a:gd fmla="val 3784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y="1200150" x="4761353"/>
            <a:ext cy="3725699" cx="3925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>
            <a:off y="1163170" x="372035"/>
            <a:ext cy="3877800" cx="8399999"/>
          </a:xfrm>
          <a:prstGeom prst="roundRect">
            <a:avLst>
              <a:gd fmla="val 2970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 rot="10800000" flipH="1">
            <a:off y="59" x="372035"/>
            <a:ext cy="1049700" cx="8399999"/>
          </a:xfrm>
          <a:prstGeom prst="round2SameRect">
            <a:avLst>
              <a:gd fmla="val 10590" name="adj1"/>
              <a:gd fmla="val 0" name="adj2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 txBox="1"/>
          <p:nvPr>
            <p:ph idx="1" type="body"/>
          </p:nvPr>
        </p:nvSpPr>
        <p:spPr>
          <a:xfrm>
            <a:off y="4276652" x="372035"/>
            <a:ext cy="649199" cx="83999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35" name="Shape 35"/>
          <p:cNvSpPr/>
          <p:nvPr/>
        </p:nvSpPr>
        <p:spPr>
          <a:xfrm>
            <a:off y="233279" x="372035"/>
            <a:ext cy="3868499" cx="8399999"/>
          </a:xfrm>
          <a:prstGeom prst="roundRect">
            <a:avLst>
              <a:gd fmla="val 2776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/>
        </p:nvSpPr>
        <p:spPr>
          <a:xfrm>
            <a:off y="235584" x="372035"/>
            <a:ext cy="4672199" cx="8399999"/>
          </a:xfrm>
          <a:prstGeom prst="roundRect">
            <a:avLst>
              <a:gd fmla="val 2255" name="adj"/>
            </a:avLst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2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b="1" sz="3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4"/><Relationship Target="../media/image08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../media/image07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y="473108" x="685800"/>
            <a:ext cy="28421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EM Algoritam</a:t>
            </a:r>
          </a:p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y="3896921" x="685800"/>
            <a:ext cy="460800" cx="7772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Expectation–Maximization algoritam</a:t>
            </a:r>
          </a:p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3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Kako EM algoritam resava problem pronalazenja koja od instnaci pripada kom izvoru neznajuci parametre ???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EM algoritam je iterativni algoritam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U prvoj iteraciji se za vrednosti parametre raspodele biraju totalno random vrednosti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I za svaku od instanci(kuglica) se proracunava verovatnoca na osnovu slucajnih vrednosti izabranih za srednju vrednost i varijansu - formule iz primera 2.</a:t>
            </a:r>
          </a:p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3 nastavak ...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1136000" x="377875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rPr sz="2400" lang="en"/>
              <a:t>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Da li je verovatnoca da je poslednja kuglica plava blizu 1 na osnovu date slike ??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71100" x="457187"/>
            <a:ext cy="1895475" cx="351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3 nastavak ...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Nije, ali je mnogo veca verovatnoca da je plava nego da je zuta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Kod EM algoritma verovatnoca nece nikada biti 0 ili 1 vec uvek nesto izmedju (meko grupisanje da se podsetimo)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3360537" x="952925"/>
            <a:ext cy="1266825" cx="3409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3 nastavak ...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Posle prve iteracije kao sto smo videli na slici verovatnoce izgledaju tako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Proracunate formulom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Gde je bi verovatnoca da je kuglica plava a ai verovatnoca da je zuta</a:t>
            </a:r>
          </a:p>
          <a:p>
            <a:pPr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Sada na osnovu verovatnoca mozemo izracunati nove vrednosti za Gausove parametre</a:t>
            </a:r>
          </a:p>
        </p:txBody>
      </p:sp>
      <p:sp>
        <p:nvSpPr>
          <p:cNvPr id="133" name="Shape 133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034050" x="4910512"/>
            <a:ext cy="647700" cx="124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3 nastavak ...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Formule koje koristimo :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Upravo ove vrednosti parametara koristimo u sledecoj iteraciji algoritma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Nalazimo nove vrednosti verovatnoca u novoj iteraciji</a:t>
            </a:r>
          </a:p>
        </p:txBody>
      </p:sp>
      <p:sp>
        <p:nvSpPr>
          <p:cNvPr id="141" name="Shape 141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142" name="Shape 1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00150" x="4694375"/>
            <a:ext cy="970600" cx="3314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2143125" x="1069325"/>
            <a:ext cy="857250" cx="3463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3 nastavak ...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1200150" x="457200"/>
            <a:ext cy="3847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Slike neke od narednih iteracija</a:t>
            </a:r>
          </a:p>
          <a:p>
            <a:pPr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I tako algoritam iterira sve do konvergencije parametra verovatnoca (dok se parametri sasvim ne priblize u iteracijama)</a:t>
            </a:r>
          </a:p>
        </p:txBody>
      </p:sp>
      <p:sp>
        <p:nvSpPr>
          <p:cNvPr id="150" name="Shape 150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151" name="Shape 1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00150" x="535750"/>
            <a:ext cy="2381250" cx="3495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Zakljucak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Dakle EM algoritam na osnovu slucajnih pocetnih vrednosti za parametre Gausove raspodele nalazi verovatnoce koja instanca(kuglica) pripada kom izvoru (plavom-zutom) i tako iterira do konvergencije</a:t>
            </a:r>
          </a:p>
        </p:txBody>
      </p:sp>
      <p:sp>
        <p:nvSpPr>
          <p:cNvPr id="158" name="Shape 158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Hvala na paznji !!!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ssd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sz="2400" lang="en"/>
              <a:t>Stefan Spasic </a:t>
            </a:r>
          </a:p>
          <a:p>
            <a:pPr rtl="0">
              <a:spcBef>
                <a:spcPts val="0"/>
              </a:spcBef>
              <a:buNone/>
            </a:pPr>
            <a:r>
              <a:rPr sz="2400" lang="en"/>
              <a:t>3045/2014</a:t>
            </a:r>
          </a:p>
          <a:p>
            <a:pPr>
              <a:spcBef>
                <a:spcPts val="0"/>
              </a:spcBef>
              <a:buNone/>
            </a:pPr>
            <a:r>
              <a:rPr sz="2400" lang="en"/>
              <a:t>stefan.m.spasic@gmail.com</a:t>
            </a:r>
          </a:p>
        </p:txBody>
      </p:sp>
      <p:sp>
        <p:nvSpPr>
          <p:cNvPr id="165" name="Shape 165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166" name="Shape 1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396100" x="504950"/>
            <a:ext cy="2103350" cx="810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Uvod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K-means algoritam cvrsto grupisanje (granice izmedju grupa cvrste)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Probabilisticko grupisanje (meko grupisanje ,granice izmedju grupa nisu tako cvrste)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Data instanca(model) moze dakle pripadati vise grupa istovremeno sa vecom ili manjom verovatnocom pripadanja nekoj grupi</a:t>
            </a:r>
          </a:p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Tema za danas ...</a:t>
            </a:r>
          </a:p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Kod klasifikacije (cvrstog grupisanja) znamo tacno pripadnost grupi (verovatnoca 0 ili 1)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Ovde u nasem primeru (meko grupisanje) ne znamo tacno pripadnost grupi (verovatnoca 0-1)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Algoritam EM je upravo nacin da utvrdimo sa kojom verovatnocom (manjom ili vecom) neke od instanci nekog izvora(modela) pripdaju tom izvoru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Primer ???</a:t>
            </a:r>
          </a:p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96752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Primeri 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1253625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U sledecim primerima bice pokazano: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Izracunavanje parametara Gausove mesavine kada je poznat broj izvora (primer 1.)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Pronalazenje sa kom verovatnocom svaka od instanci pripada kom izvoru Gausove mesavine ako su poznati parametri raspodele (primer 2.)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Pronalazenje sa kojom veravtnocom svaka od instnaci pripada kom izvoru ako nisu poznati parametri raspodele (EM alogoritam :) ) (primer 3.)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6467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Neki opsti pojmovi</a:t>
            </a:r>
          </a:p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Upoznacemo se sa nekim opstim pojmovima koji ce biti korisni prilikom prolaska kroz navedene primere.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U narednim primerima posmatracemo plave i zute kuglice (dakle dva izvora Gausove mesavine)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Inace moze biti reci o bilo kakavim instancama nekih modela podataka u racunarskoj tehnologiji a sire …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Dva parametra Gausove raspodele kao sto su srednja vrednost i varijansa(odstupanje od srednje vrednosti)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1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U ovom primeru posmatracemo zute i plave kuglice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Dakle dva poznata izvora Gausove mesavine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Posto su nam izvori mesavine poznati jednodimenzionalno mozemo doci do parametara Gausove mesavine za neke posmatrane x vrednosti ovi podataka (kuglica)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310012" x="2271800"/>
            <a:ext cy="352425" cx="451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3635950" x="4709700"/>
            <a:ext cy="1389899" cx="3552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1 nastavak ...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Prva jednacina izracunava srednju vrednost Gausove raspodele za palve kuglice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Druga jednacina izracunava varijansu za plave kuglice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Na isti nacin mozemo doci i do parametara raspodele za drugi izvor (zute kuglice)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Kao sto smo videli vrlo lako se dolazi do resenja ako su izvori Gausove mesavine poznati</a:t>
            </a:r>
          </a:p>
          <a:p>
            <a:pPr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AKO NISU ????</a:t>
            </a:r>
          </a:p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2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Posmatramo primer istih kuglica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Samo u ovom slucaju ne znamo koja kuglica pripada kom izvoru 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U slucaju da nam neku kaze srednje vrednosti pojavljivanja plavih??? i zutih??? kuglica i njihove varijanse takodje mozemo odrediti koja od kuglica pripada kom izvoru i sa kolikom verovatnocom</a:t>
            </a:r>
          </a:p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434700" x="2271700"/>
            <a:ext cy="381000" cx="460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y="139527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Primer 2 nastavak ...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Verovatnoca da je neka od kuglica plava se izracunava: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b u zagradi dolazi od blue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Takodje na isti nacin vrsimo racunjanje za zute kuglice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ALI ZASTO BI NAM NEKO UOPSTE REKAO KOJI SU PARAMETRI RASPODELE ?????</a:t>
            </a:r>
          </a:p>
          <a:p>
            <a:pPr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sz="2400" lang="en"/>
              <a:t>Algoritam EM nam pomaze u tome kada nemamo parametre poznate</a:t>
            </a:r>
          </a:p>
        </p:txBody>
      </p:sp>
      <p:sp>
        <p:nvSpPr>
          <p:cNvPr id="102" name="Shape 102"/>
          <p:cNvSpPr txBox="1"/>
          <p:nvPr>
            <p:ph idx="12" type="sldNum"/>
          </p:nvPr>
        </p:nvSpPr>
        <p:spPr>
          <a:xfrm>
            <a:off y="4749873" x="8607464"/>
            <a:ext cy="393600" cx="548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r>
              <a:rPr lang="en"/>
              <a:t>/17</a:t>
            </a: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720050" x="2847887"/>
            <a:ext cy="933450" cx="3533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abel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